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Old Standard TT"/>
      <p:regular r:id="rId12"/>
      <p:bold r:id="rId13"/>
      <p: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font" Target="fonts/OldStandardTT-bold.fntdata"/><Relationship Id="rId8" Type="http://schemas.openxmlformats.org/officeDocument/2006/relationships/slide" Target="slides/slide3.xml"/><Relationship Id="rId3" Type="http://schemas.openxmlformats.org/officeDocument/2006/relationships/presProps" Target="presProps.xml"/><Relationship Id="rId12" Type="http://schemas.openxmlformats.org/officeDocument/2006/relationships/font" Target="fonts/OldStandardTT-regular.fntdata"/><Relationship Id="rId7" Type="http://schemas.openxmlformats.org/officeDocument/2006/relationships/slide" Target="slides/slide2.xml"/><Relationship Id="rId17" Type="http://schemas.openxmlformats.org/officeDocument/2006/relationships/customXml" Target="../customXml/item3.xml"/><Relationship Id="rId2" Type="http://schemas.openxmlformats.org/officeDocument/2006/relationships/viewProps" Target="viewProps.xml"/><Relationship Id="rId16" Type="http://schemas.openxmlformats.org/officeDocument/2006/relationships/customXml" Target="../customXml/item2.xml"/><Relationship Id="rId11" Type="http://schemas.openxmlformats.org/officeDocument/2006/relationships/slide" Target="slides/slide6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OldStandardTT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6af6dfa508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6af6dfa508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6af6dfa508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6af6dfa508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6af6dfa508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6af6dfa508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6af6dfa508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6af6dfa508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6af6dfa508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6af6dfa508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u4wK_ZR35DUBIK3JMSpZ4kd4KTFPaPV6/view?usp=sharin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ocs.google.com/forms/d/e/1FAIpQLSdIIzru9pc6Wr3GwjHRS0Q1olnJbwgkXHyyaRMwlGWhcxTW0w/viewform" TargetMode="External"/><Relationship Id="rId4" Type="http://schemas.openxmlformats.org/officeDocument/2006/relationships/hyperlink" Target="https://docs.google.com/forms/d/e/1FAIpQLScMAfOM4tg_7PhhBqhKggY8q8-dls9w2jfmQUOtx8SATNK-bQ/viewform?usp=sf_link" TargetMode="External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Website Tips &amp; Tricks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 1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Routes &amp; Places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Scheduling an Activity </a:t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79785"/>
            <a:ext cx="9143998" cy="1120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0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>
                <a:solidFill>
                  <a:schemeClr val="hlink"/>
                </a:solidFill>
                <a:hlinkClick r:id="rId3"/>
              </a:rPr>
              <a:t>Overview</a:t>
            </a:r>
            <a:endParaRPr sz="3600"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0" y="797950"/>
            <a:ext cx="4572000" cy="4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 u="sng"/>
              <a:t>Routes &amp; Places: </a:t>
            </a:r>
            <a:r>
              <a:rPr lang="en" sz="1300"/>
              <a:t>utilized by CMC volunteers to discover places to host activities, not typically viewed by participants</a:t>
            </a:r>
            <a:endParaRPr sz="1300"/>
          </a:p>
          <a:p>
            <a:pPr indent="-31115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sz="1300">
                <a:highlight>
                  <a:srgbClr val="FFFFFF"/>
                </a:highlight>
              </a:rPr>
              <a:t>Start by going to Find Routes &amp; Places under the Education &amp; Adventure tab of the new website</a:t>
            </a:r>
            <a:endParaRPr sz="1300">
              <a:highlight>
                <a:srgbClr val="FFFFFF"/>
              </a:highlight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>
                <a:highlight>
                  <a:srgbClr val="FFFFFF"/>
                </a:highlight>
              </a:rPr>
              <a:t>Explore the database of existing R&amp;P</a:t>
            </a:r>
            <a:endParaRPr sz="1300">
              <a:highlight>
                <a:srgbClr val="FFFFFF"/>
              </a:highlight>
            </a:endParaRPr>
          </a:p>
          <a:p>
            <a:pPr indent="-3111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>
                <a:highlight>
                  <a:srgbClr val="FFFFFF"/>
                </a:highlight>
              </a:rPr>
              <a:t>Utilize the search box, filter by category, or display the map view </a:t>
            </a:r>
            <a:endParaRPr sz="1300">
              <a:highlight>
                <a:srgbClr val="FFFFFF"/>
              </a:highlight>
            </a:endParaRPr>
          </a:p>
          <a:p>
            <a:pPr indent="0" lvl="0" marL="9144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00">
              <a:highlight>
                <a:srgbClr val="FFFFFF"/>
              </a:highlight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>
                <a:highlight>
                  <a:srgbClr val="FFF2CC"/>
                </a:highlight>
              </a:rPr>
              <a:t>If you do not see the R&amp;P for the area you’d like to visit, click the blue button to add a new Route &amp; Place (option to select the R&amp;P TBD and follow next steps under Schedule an Activity)</a:t>
            </a:r>
            <a:endParaRPr sz="1300">
              <a:highlight>
                <a:srgbClr val="FFF2CC"/>
              </a:highlight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00">
              <a:highlight>
                <a:srgbClr val="FFF2CC"/>
              </a:highlight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>
                <a:highlight>
                  <a:srgbClr val="C9DAF8"/>
                </a:highlight>
              </a:rPr>
              <a:t>Enter information in a guidebook format that is general enough for any CMC volunteer to use</a:t>
            </a:r>
            <a:endParaRPr sz="1300">
              <a:highlight>
                <a:srgbClr val="C9DAF8"/>
              </a:highlight>
            </a:endParaRPr>
          </a:p>
          <a:p>
            <a:pPr indent="-3111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>
                <a:highlight>
                  <a:srgbClr val="C9DAF8"/>
                </a:highlight>
              </a:rPr>
              <a:t>Important for tracking, managing conflicts, and following public land guidelines </a:t>
            </a:r>
            <a:endParaRPr sz="1300">
              <a:highlight>
                <a:srgbClr val="C9DAF8"/>
              </a:highlight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>
                <a:highlight>
                  <a:srgbClr val="C9DAF8"/>
                </a:highlight>
              </a:rPr>
              <a:t>Click Save and Submit for Publication</a:t>
            </a:r>
            <a:endParaRPr sz="1300">
              <a:highlight>
                <a:srgbClr val="C9DAF8"/>
              </a:highlight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>
                <a:highlight>
                  <a:srgbClr val="C9DAF8"/>
                </a:highlight>
              </a:rPr>
              <a:t>You will be notified when your R&amp;P is published</a:t>
            </a:r>
            <a:endParaRPr sz="1300">
              <a:highlight>
                <a:srgbClr val="C9DAF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00"/>
          </a:p>
        </p:txBody>
      </p:sp>
      <p:sp>
        <p:nvSpPr>
          <p:cNvPr id="68" name="Google Shape;68;p14"/>
          <p:cNvSpPr txBox="1"/>
          <p:nvPr>
            <p:ph idx="2" type="body"/>
          </p:nvPr>
        </p:nvSpPr>
        <p:spPr>
          <a:xfrm>
            <a:off x="4572125" y="797875"/>
            <a:ext cx="4572000" cy="4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 u="sng"/>
              <a:t>Scheduling an Activity: </a:t>
            </a:r>
            <a:r>
              <a:rPr lang="en" sz="1300"/>
              <a:t>process of posting trips/field days so members can sign up </a:t>
            </a:r>
            <a:endParaRPr sz="1300"/>
          </a:p>
          <a:p>
            <a:pPr indent="-31115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sz="1300">
                <a:highlight>
                  <a:srgbClr val="FFFFFF"/>
                </a:highlight>
              </a:rPr>
              <a:t>Start by going to Find Routes &amp; Places under the Education &amp; Adventure tab of the new website</a:t>
            </a:r>
            <a:endParaRPr sz="1300">
              <a:highlight>
                <a:srgbClr val="FFFFFF"/>
              </a:highlight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>
                <a:highlight>
                  <a:srgbClr val="FFFFFF"/>
                </a:highlight>
              </a:rPr>
              <a:t>Explore the database of existing R&amp;P</a:t>
            </a:r>
            <a:endParaRPr sz="1300">
              <a:highlight>
                <a:srgbClr val="FFFFFF"/>
              </a:highlight>
            </a:endParaRPr>
          </a:p>
          <a:p>
            <a:pPr indent="-3111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>
                <a:highlight>
                  <a:srgbClr val="FFFFFF"/>
                </a:highlight>
              </a:rPr>
              <a:t>Utilize the search box, filter by category, or display the map view </a:t>
            </a:r>
            <a:endParaRPr sz="1300">
              <a:highlight>
                <a:srgbClr val="FFFFFF"/>
              </a:highlight>
            </a:endParaRPr>
          </a:p>
          <a:p>
            <a:pPr indent="0" lvl="0" marL="9144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00">
              <a:highlight>
                <a:srgbClr val="FFFFFF"/>
              </a:highlight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>
                <a:highlight>
                  <a:srgbClr val="FFF2CC"/>
                </a:highlight>
              </a:rPr>
              <a:t>Once you’ve decided on a R&amp;P you’d like to visit, you’re ready to schedule an activity</a:t>
            </a:r>
            <a:endParaRPr sz="1300">
              <a:highlight>
                <a:srgbClr val="FFF2CC"/>
              </a:highlight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>
                <a:highlight>
                  <a:srgbClr val="FFF2CC"/>
                </a:highlight>
              </a:rPr>
              <a:t>Decide whether you want to lead a trip, course lecture/field day, or seminar/clinic as well as the date then click Book</a:t>
            </a:r>
            <a:endParaRPr sz="1300">
              <a:highlight>
                <a:srgbClr val="FFF2CC"/>
              </a:highlight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00">
              <a:highlight>
                <a:srgbClr val="FFF2CC"/>
              </a:highlight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>
                <a:highlight>
                  <a:srgbClr val="C9DAF8"/>
                </a:highlight>
              </a:rPr>
              <a:t>Enter your specific trip information into the boxes</a:t>
            </a:r>
            <a:endParaRPr sz="1300">
              <a:highlight>
                <a:srgbClr val="C9DAF8"/>
              </a:highlight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>
                <a:highlight>
                  <a:srgbClr val="C9DAF8"/>
                </a:highlight>
              </a:rPr>
              <a:t>Click Save, and your trip is published</a:t>
            </a:r>
            <a:endParaRPr sz="1300">
              <a:highlight>
                <a:srgbClr val="C9DAF8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263400" y="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Route-Place TBD</a:t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Alternative</a:t>
            </a:r>
            <a:endParaRPr sz="3600"/>
          </a:p>
        </p:txBody>
      </p:sp>
      <p:sp>
        <p:nvSpPr>
          <p:cNvPr id="74" name="Google Shape;74;p15"/>
          <p:cNvSpPr txBox="1"/>
          <p:nvPr>
            <p:ph idx="1" type="subTitle"/>
          </p:nvPr>
        </p:nvSpPr>
        <p:spPr>
          <a:xfrm>
            <a:off x="263400" y="1325875"/>
            <a:ext cx="4045200" cy="363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On the Find Routes &amp; Places page, search TBD in the search box on the left hand side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This is a placeholder for a Route &amp; Place that has yet to be created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This allows you to schedule an activity in one step, but it is encouraged to also create a new Route &amp; Place for your location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 TBD does not provide useful data in reports, does not check for conflicts, nor does it provide public land guidance on group size limits, parking passes, or permits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 summary field turns into the title, which leads to unstructured formatting</a:t>
            </a:r>
            <a:endParaRPr sz="1400"/>
          </a:p>
        </p:txBody>
      </p:sp>
      <p:pic>
        <p:nvPicPr>
          <p:cNvPr id="75" name="Google Shape;75;p15"/>
          <p:cNvPicPr preferRelativeResize="0"/>
          <p:nvPr/>
        </p:nvPicPr>
        <p:blipFill rotWithShape="1">
          <a:blip r:embed="rId3">
            <a:alphaModFix/>
          </a:blip>
          <a:srcRect b="0" l="0" r="34993" t="0"/>
          <a:stretch/>
        </p:blipFill>
        <p:spPr>
          <a:xfrm>
            <a:off x="4761575" y="274525"/>
            <a:ext cx="4180178" cy="3086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61575" y="3547933"/>
            <a:ext cx="4180174" cy="1409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0" y="0"/>
            <a:ext cx="9144000" cy="71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Routes &amp; Places</a:t>
            </a:r>
            <a:endParaRPr sz="3600"/>
          </a:p>
        </p:txBody>
      </p:sp>
      <p:sp>
        <p:nvSpPr>
          <p:cNvPr id="82" name="Google Shape;82;p16"/>
          <p:cNvSpPr txBox="1"/>
          <p:nvPr/>
        </p:nvSpPr>
        <p:spPr>
          <a:xfrm>
            <a:off x="49650" y="718800"/>
            <a:ext cx="9044700" cy="44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Why is it important to create Routes &amp; Places? </a:t>
            </a:r>
            <a:endParaRPr b="1" sz="16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To build a CMC database of trails and locations where our members like to recreate</a:t>
            </a:r>
            <a:endParaRPr>
              <a:solidFill>
                <a:schemeClr val="accen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To provide guidance to volunteers planning activities</a:t>
            </a:r>
            <a:endParaRPr>
              <a:solidFill>
                <a:schemeClr val="accen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To follow regulations set by land managers</a:t>
            </a:r>
            <a:endParaRPr>
              <a:solidFill>
                <a:schemeClr val="accen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To minimize our impact on the land by reducing scheduling conflicts</a:t>
            </a:r>
            <a:endParaRPr>
              <a:solidFill>
                <a:schemeClr val="accen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When are they reviewed? </a:t>
            </a:r>
            <a:endParaRPr b="1" sz="16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Routes &amp; Places are reviewed twice weekly</a:t>
            </a:r>
            <a:endParaRPr>
              <a:solidFill>
                <a:schemeClr val="accen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Roberta reviews on Monday</a:t>
            </a:r>
            <a:endParaRPr>
              <a:solidFill>
                <a:schemeClr val="accen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Alissa reviews on Thursday</a:t>
            </a:r>
            <a:endParaRPr>
              <a:solidFill>
                <a:schemeClr val="accen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The creator of the R&amp;P is notified by email when it has been published or if changes are needed </a:t>
            </a:r>
            <a:endParaRPr>
              <a:solidFill>
                <a:schemeClr val="accen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How can I make an edit once a R&amp;P has been published? </a:t>
            </a:r>
            <a:endParaRPr b="1" sz="16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Visit the page for the R&amp;P you wish to edit</a:t>
            </a:r>
            <a:endParaRPr>
              <a:solidFill>
                <a:schemeClr val="accen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Click on the link on the right hand side that says, “Send us updates, images, and resources”</a:t>
            </a:r>
            <a:endParaRPr>
              <a:solidFill>
                <a:schemeClr val="accen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Fill in any of the fields for which you would like a change</a:t>
            </a:r>
            <a:endParaRPr>
              <a:solidFill>
                <a:schemeClr val="accen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An email will be sent to Roberta who will apply the changes</a:t>
            </a:r>
            <a:endParaRPr>
              <a:solidFill>
                <a:schemeClr val="accen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265500" y="272675"/>
            <a:ext cx="4045200" cy="7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Activities</a:t>
            </a:r>
            <a:endParaRPr sz="3600"/>
          </a:p>
        </p:txBody>
      </p:sp>
      <p:sp>
        <p:nvSpPr>
          <p:cNvPr id="88" name="Google Shape;88;p17"/>
          <p:cNvSpPr txBox="1"/>
          <p:nvPr>
            <p:ph idx="1" type="subTitle"/>
          </p:nvPr>
        </p:nvSpPr>
        <p:spPr>
          <a:xfrm>
            <a:off x="265500" y="1145400"/>
            <a:ext cx="4045200" cy="3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To find the activity you just created, hover over your name in the upper right hand side of the webpage 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Click My Activities for trips, field days, or events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Click My Courses for courses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Select an activity or course to view the information and roster</a:t>
            </a:r>
            <a:endParaRPr sz="14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From this page you can make edits that will appear live for others to see</a:t>
            </a:r>
            <a:endParaRPr sz="1400"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4425" y="272675"/>
            <a:ext cx="4147600" cy="267342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 txBox="1"/>
          <p:nvPr>
            <p:ph idx="1" type="subTitle"/>
          </p:nvPr>
        </p:nvSpPr>
        <p:spPr>
          <a:xfrm>
            <a:off x="4845625" y="3022300"/>
            <a:ext cx="4045200" cy="151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accent1"/>
                </a:solidFill>
              </a:rPr>
              <a:t>Bonus tip: You can input your volunteer hours under My Volunteer Hours. Track and report the amount of time you contribute to creating Routes &amp; Places, Scheduling Activities, and more. </a:t>
            </a:r>
            <a:endParaRPr sz="15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Additional Resources</a:t>
            </a:r>
            <a:endParaRPr sz="3600"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11700" y="1171600"/>
            <a:ext cx="42603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Badge Request Form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https://docs.google.com/forms/d/e/1FAIpQLSdIIzru9pc6Wr3GwjHRS0Q1olnJbwgkXHyyaRMwlGWhcxTW0w/viewform</a:t>
            </a:r>
            <a:r>
              <a:rPr lang="en"/>
              <a:t>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Website questions or concerns for the Education Team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https://docs.google.com/forms/d/e/1FAIpQLScMAfOM4tg_7PhhBqhKggY8q8-dls9w2jfmQUOtx8SATNK-bQ/viewform?usp=sf_link</a:t>
            </a:r>
            <a:endParaRPr>
              <a:solidFill>
                <a:schemeClr val="accent5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Leader Resources</a:t>
            </a:r>
            <a:endParaRPr sz="1400"/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18600" y="1286387"/>
            <a:ext cx="2972100" cy="316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63D5263D98FA40B2B0BA460E8F77FA" ma:contentTypeVersion="16" ma:contentTypeDescription="Create a new document." ma:contentTypeScope="" ma:versionID="b3d2fc347bdae9c62bd7a1195e47e3de">
  <xsd:schema xmlns:xsd="http://www.w3.org/2001/XMLSchema" xmlns:xs="http://www.w3.org/2001/XMLSchema" xmlns:p="http://schemas.microsoft.com/office/2006/metadata/properties" xmlns:ns2="919f7df0-2cd1-44c7-ab26-7f1debc4c842" xmlns:ns3="9407a0ef-1cb7-4767-826e-e7813284fcee" targetNamespace="http://schemas.microsoft.com/office/2006/metadata/properties" ma:root="true" ma:fieldsID="87549d379c0b97e3e3a2ae648a87ecd3" ns2:_="" ns3:_="">
    <xsd:import namespace="919f7df0-2cd1-44c7-ab26-7f1debc4c842"/>
    <xsd:import namespace="9407a0ef-1cb7-4767-826e-e7813284fc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9f7df0-2cd1-44c7-ab26-7f1debc4c8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48aa9c9-425c-41d4-b1e6-f7b4510751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07a0ef-1cb7-4767-826e-e7813284fce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d72ab6e-7a75-4d5d-9c3a-755a73970cea}" ma:internalName="TaxCatchAll" ma:showField="CatchAllData" ma:web="9407a0ef-1cb7-4767-826e-e7813284fc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9f7df0-2cd1-44c7-ab26-7f1debc4c842">
      <Terms xmlns="http://schemas.microsoft.com/office/infopath/2007/PartnerControls"/>
    </lcf76f155ced4ddcb4097134ff3c332f>
    <TaxCatchAll xmlns="9407a0ef-1cb7-4767-826e-e7813284fcee" xsi:nil="true"/>
  </documentManagement>
</p:properties>
</file>

<file path=customXml/itemProps1.xml><?xml version="1.0" encoding="utf-8"?>
<ds:datastoreItem xmlns:ds="http://schemas.openxmlformats.org/officeDocument/2006/customXml" ds:itemID="{294E2EB9-5B67-4269-956B-A4BE334118CE}"/>
</file>

<file path=customXml/itemProps2.xml><?xml version="1.0" encoding="utf-8"?>
<ds:datastoreItem xmlns:ds="http://schemas.openxmlformats.org/officeDocument/2006/customXml" ds:itemID="{F1BEE996-A4F8-4F85-AF20-177B07515811}"/>
</file>

<file path=customXml/itemProps3.xml><?xml version="1.0" encoding="utf-8"?>
<ds:datastoreItem xmlns:ds="http://schemas.openxmlformats.org/officeDocument/2006/customXml" ds:itemID="{5D00EF49-08EE-4CD8-A5A5-BED6272BCE45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0x0101009863D5263D98FA40B2B0BA460E8F77FA</vt:lpwstr>
  </property>
</Properties>
</file>