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fntdata" ContentType="application/x-fontdata"/>
  <Default Extension="xml" ContentType="application/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presentation.xml" ContentType="application/vnd.openxmlformats-officedocument.presentationml.presentation.main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2" Type="http://schemas.openxmlformats.org/officeDocument/2006/relationships/custom-properties" Target="docProps/custom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Old Standard TT"/>
      <p:regular r:id="rId12"/>
      <p:bold r:id="rId13"/>
      <p: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font" Target="fonts/OldStandardTT-bold.fntdata"/><Relationship Id="rId8" Type="http://schemas.openxmlformats.org/officeDocument/2006/relationships/slide" Target="slides/slide3.xml"/><Relationship Id="rId3" Type="http://schemas.openxmlformats.org/officeDocument/2006/relationships/presProps" Target="presProps.xml"/><Relationship Id="rId12" Type="http://schemas.openxmlformats.org/officeDocument/2006/relationships/font" Target="fonts/OldStandardTT-regular.fntdata"/><Relationship Id="rId7" Type="http://schemas.openxmlformats.org/officeDocument/2006/relationships/slide" Target="slides/slide2.xml"/><Relationship Id="rId17" Type="http://schemas.openxmlformats.org/officeDocument/2006/relationships/customXml" Target="../customXml/item3.xml"/><Relationship Id="rId2" Type="http://schemas.openxmlformats.org/officeDocument/2006/relationships/viewProps" Target="viewProps.xml"/><Relationship Id="rId16" Type="http://schemas.openxmlformats.org/officeDocument/2006/relationships/customXml" Target="../customXml/item2.xml"/><Relationship Id="rId11" Type="http://schemas.openxmlformats.org/officeDocument/2006/relationships/slide" Target="slides/slide6.xml"/><Relationship Id="rId1" Type="http://schemas.openxmlformats.org/officeDocument/2006/relationships/theme" Target="theme/theme1.xml"/><Relationship Id="rId6" Type="http://schemas.openxmlformats.org/officeDocument/2006/relationships/slide" Target="slides/slide1.xml"/><Relationship Id="rId5" Type="http://schemas.openxmlformats.org/officeDocument/2006/relationships/notesMaster" Target="notesMasters/notesMaster1.xml"/><Relationship Id="rId15" Type="http://schemas.openxmlformats.org/officeDocument/2006/relationships/customXml" Target="../customXml/item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font" Target="fonts/OldStandardTT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6af6dfa508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6af6dfa508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16af6dfa508_0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16af6dfa508_0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16af6dfa508_0_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16af6dfa508_0_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16af6dfa508_0_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16af6dfa508_0_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16af6dfa508_0_8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16af6dfa508_0_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100"/>
            <a:ext cx="9144000" cy="1711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1" name="Google Shape;11;p2"/>
          <p:cNvCxnSpPr/>
          <p:nvPr/>
        </p:nvCxnSpPr>
        <p:spPr>
          <a:xfrm>
            <a:off x="641934" y="3597500"/>
            <a:ext cx="390300" cy="0"/>
          </a:xfrm>
          <a:prstGeom prst="straightConnector1">
            <a:avLst/>
          </a:prstGeom>
          <a:noFill/>
          <a:ln cap="flat" cmpd="sng" w="2857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2" name="Google Shape;12;p2"/>
          <p:cNvSpPr txBox="1"/>
          <p:nvPr>
            <p:ph type="ctr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512700" y="3840639"/>
            <a:ext cx="8118600" cy="78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1039650"/>
            <a:ext cx="8520600" cy="2106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Google Shape;16;p3"/>
          <p:cNvCxnSpPr/>
          <p:nvPr/>
        </p:nvCxnSpPr>
        <p:spPr>
          <a:xfrm>
            <a:off x="641934" y="3597500"/>
            <a:ext cx="390300" cy="0"/>
          </a:xfrm>
          <a:prstGeom prst="straightConnector1">
            <a:avLst/>
          </a:prstGeom>
          <a:noFill/>
          <a:ln cap="flat" cmpd="sng" w="2857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7" name="Google Shape;17;p3"/>
          <p:cNvSpPr txBox="1"/>
          <p:nvPr>
            <p:ph type="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" type="body"/>
          </p:nvPr>
        </p:nvSpPr>
        <p:spPr>
          <a:xfrm>
            <a:off x="311700" y="1171675"/>
            <a:ext cx="39999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2" type="body"/>
          </p:nvPr>
        </p:nvSpPr>
        <p:spPr>
          <a:xfrm>
            <a:off x="4832400" y="1171675"/>
            <a:ext cx="39999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4" name="Google Shape;34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38" name="Google Shape;38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5029675" y="4495500"/>
            <a:ext cx="6864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2" name="Google Shape;42;p9"/>
          <p:cNvSpPr txBox="1"/>
          <p:nvPr>
            <p:ph type="title"/>
          </p:nvPr>
        </p:nvSpPr>
        <p:spPr>
          <a:xfrm>
            <a:off x="265500" y="1382350"/>
            <a:ext cx="4045200" cy="1333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43" name="Google Shape;43;p9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4" name="Google Shape;4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8" name="Google Shape;48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paperback">
    <p:bg>
      <p:bgPr>
        <a:solidFill>
          <a:schemeClr val="accen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ld Standard TT"/>
              <a:buChar char="●"/>
              <a:defRPr sz="18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●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●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drive.google.com/file/d/1u4wK_ZR35DUBIK3JMSpZ4kd4KTFPaPV6/view?usp=sharing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docs.google.com/forms/d/e/1FAIpQLSdIIzru9pc6Wr3GwjHRS0Q1olnJbwgkXHyyaRMwlGWhcxTW0w/viewform" TargetMode="External"/><Relationship Id="rId4" Type="http://schemas.openxmlformats.org/officeDocument/2006/relationships/hyperlink" Target="https://docs.google.com/forms/d/e/1FAIpQLScMAfOM4tg_7PhhBqhKggY8q8-dls9w2jfmQUOtx8SATNK-bQ/viewform?usp=sf_link" TargetMode="External"/><Relationship Id="rId5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ctr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Website Tips &amp; Tricks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Training 1</a:t>
            </a:r>
            <a:endParaRPr/>
          </a:p>
        </p:txBody>
      </p:sp>
      <p:sp>
        <p:nvSpPr>
          <p:cNvPr id="60" name="Google Shape;60;p13"/>
          <p:cNvSpPr txBox="1"/>
          <p:nvPr>
            <p:ph idx="1" type="subTitle"/>
          </p:nvPr>
        </p:nvSpPr>
        <p:spPr>
          <a:xfrm>
            <a:off x="512700" y="3840639"/>
            <a:ext cx="8118600" cy="78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Routes &amp; Places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Scheduling an Activity </a:t>
            </a:r>
            <a:endParaRPr/>
          </a:p>
        </p:txBody>
      </p:sp>
      <p:pic>
        <p:nvPicPr>
          <p:cNvPr id="61" name="Google Shape;61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279785"/>
            <a:ext cx="9143998" cy="112098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4"/>
          <p:cNvSpPr txBox="1"/>
          <p:nvPr>
            <p:ph type="title"/>
          </p:nvPr>
        </p:nvSpPr>
        <p:spPr>
          <a:xfrm>
            <a:off x="311700" y="0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u="sng">
                <a:solidFill>
                  <a:schemeClr val="hlink"/>
                </a:solidFill>
                <a:hlinkClick r:id="rId3"/>
              </a:rPr>
              <a:t>Overview</a:t>
            </a:r>
            <a:endParaRPr sz="3600"/>
          </a:p>
        </p:txBody>
      </p:sp>
      <p:sp>
        <p:nvSpPr>
          <p:cNvPr id="67" name="Google Shape;67;p14"/>
          <p:cNvSpPr txBox="1"/>
          <p:nvPr>
            <p:ph idx="1" type="body"/>
          </p:nvPr>
        </p:nvSpPr>
        <p:spPr>
          <a:xfrm>
            <a:off x="0" y="797950"/>
            <a:ext cx="4572000" cy="4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 u="sng"/>
              <a:t>Routes &amp; Places: </a:t>
            </a:r>
            <a:r>
              <a:rPr lang="en" sz="1300"/>
              <a:t>utilized by CMC volunteers to discover places to host activities, not typically viewed by participants</a:t>
            </a:r>
            <a:endParaRPr sz="1300"/>
          </a:p>
          <a:p>
            <a:pPr indent="-311150" lvl="0" marL="4572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300"/>
              <a:buChar char="●"/>
            </a:pPr>
            <a:r>
              <a:rPr lang="en" sz="1300">
                <a:highlight>
                  <a:srgbClr val="FFFFFF"/>
                </a:highlight>
              </a:rPr>
              <a:t>Start by going to Find Routes &amp; Places under the Education &amp; Adventure tab of the new website</a:t>
            </a:r>
            <a:endParaRPr sz="1300">
              <a:highlight>
                <a:srgbClr val="FFFFFF"/>
              </a:highlight>
            </a:endParaRPr>
          </a:p>
          <a:p>
            <a:pPr indent="-3111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sz="1300">
                <a:highlight>
                  <a:srgbClr val="FFFFFF"/>
                </a:highlight>
              </a:rPr>
              <a:t>Explore the database of existing R&amp;P</a:t>
            </a:r>
            <a:endParaRPr sz="1300">
              <a:highlight>
                <a:srgbClr val="FFFFFF"/>
              </a:highlight>
            </a:endParaRPr>
          </a:p>
          <a:p>
            <a:pPr indent="-31115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>
                <a:highlight>
                  <a:srgbClr val="FFFFFF"/>
                </a:highlight>
              </a:rPr>
              <a:t>Utilize the search box, filter by category, or display the map view </a:t>
            </a:r>
            <a:endParaRPr sz="1300">
              <a:highlight>
                <a:srgbClr val="FFFFFF"/>
              </a:highlight>
            </a:endParaRPr>
          </a:p>
          <a:p>
            <a:pPr indent="0" lvl="0" marL="9144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300">
              <a:highlight>
                <a:srgbClr val="FFFFFF"/>
              </a:highlight>
            </a:endParaRPr>
          </a:p>
          <a:p>
            <a:pPr indent="-3111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sz="1300">
                <a:highlight>
                  <a:srgbClr val="FFF2CC"/>
                </a:highlight>
              </a:rPr>
              <a:t>If you do not see the R&amp;P for the area you’d like to visit, click the blue button to add a new Route &amp; Place (option to select the R&amp;P TBD and follow next steps under Schedule an Activity)</a:t>
            </a:r>
            <a:endParaRPr sz="1300">
              <a:highlight>
                <a:srgbClr val="FFF2CC"/>
              </a:highlight>
            </a:endParaRPr>
          </a:p>
          <a:p>
            <a:pPr indent="0" lvl="0" marL="4572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300">
              <a:highlight>
                <a:srgbClr val="FFF2CC"/>
              </a:highlight>
            </a:endParaRPr>
          </a:p>
          <a:p>
            <a:pPr indent="-3111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sz="1300">
                <a:highlight>
                  <a:srgbClr val="C9DAF8"/>
                </a:highlight>
              </a:rPr>
              <a:t>Enter information in a guidebook format that is general enough for any CMC volunteer to use</a:t>
            </a:r>
            <a:endParaRPr sz="1300">
              <a:highlight>
                <a:srgbClr val="C9DAF8"/>
              </a:highlight>
            </a:endParaRPr>
          </a:p>
          <a:p>
            <a:pPr indent="-31115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>
                <a:highlight>
                  <a:srgbClr val="C9DAF8"/>
                </a:highlight>
              </a:rPr>
              <a:t>Important for tracking, managing conflicts, and following public land guidelines </a:t>
            </a:r>
            <a:endParaRPr sz="1300">
              <a:highlight>
                <a:srgbClr val="C9DAF8"/>
              </a:highlight>
            </a:endParaRPr>
          </a:p>
          <a:p>
            <a:pPr indent="-3111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sz="1300">
                <a:highlight>
                  <a:srgbClr val="C9DAF8"/>
                </a:highlight>
              </a:rPr>
              <a:t>Click Save and Submit for Publication</a:t>
            </a:r>
            <a:endParaRPr sz="1300">
              <a:highlight>
                <a:srgbClr val="C9DAF8"/>
              </a:highlight>
            </a:endParaRPr>
          </a:p>
          <a:p>
            <a:pPr indent="-3111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sz="1300">
                <a:highlight>
                  <a:srgbClr val="C9DAF8"/>
                </a:highlight>
              </a:rPr>
              <a:t>You will be notified when your R&amp;P is published</a:t>
            </a:r>
            <a:endParaRPr sz="1300">
              <a:highlight>
                <a:srgbClr val="C9DAF8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300"/>
          </a:p>
        </p:txBody>
      </p:sp>
      <p:sp>
        <p:nvSpPr>
          <p:cNvPr id="68" name="Google Shape;68;p14"/>
          <p:cNvSpPr txBox="1"/>
          <p:nvPr>
            <p:ph idx="2" type="body"/>
          </p:nvPr>
        </p:nvSpPr>
        <p:spPr>
          <a:xfrm>
            <a:off x="4572125" y="797875"/>
            <a:ext cx="4572000" cy="4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 u="sng"/>
              <a:t>Scheduling an Activity: </a:t>
            </a:r>
            <a:r>
              <a:rPr lang="en" sz="1300"/>
              <a:t>process of posting trips/field days so members can sign up </a:t>
            </a:r>
            <a:endParaRPr sz="1300"/>
          </a:p>
          <a:p>
            <a:pPr indent="-311150" lvl="0" marL="4572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300"/>
              <a:buChar char="●"/>
            </a:pPr>
            <a:r>
              <a:rPr lang="en" sz="1300">
                <a:highlight>
                  <a:srgbClr val="FFFFFF"/>
                </a:highlight>
              </a:rPr>
              <a:t>Start by going to Find Routes &amp; Places under the Education &amp; Adventure tab of the new website</a:t>
            </a:r>
            <a:endParaRPr sz="1300">
              <a:highlight>
                <a:srgbClr val="FFFFFF"/>
              </a:highlight>
            </a:endParaRPr>
          </a:p>
          <a:p>
            <a:pPr indent="-3111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sz="1300">
                <a:highlight>
                  <a:srgbClr val="FFFFFF"/>
                </a:highlight>
              </a:rPr>
              <a:t>Explore the database of existing R&amp;P</a:t>
            </a:r>
            <a:endParaRPr sz="1300">
              <a:highlight>
                <a:srgbClr val="FFFFFF"/>
              </a:highlight>
            </a:endParaRPr>
          </a:p>
          <a:p>
            <a:pPr indent="-31115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>
                <a:highlight>
                  <a:srgbClr val="FFFFFF"/>
                </a:highlight>
              </a:rPr>
              <a:t>Utilize the search box, filter by category, or display the map view </a:t>
            </a:r>
            <a:endParaRPr sz="1300">
              <a:highlight>
                <a:srgbClr val="FFFFFF"/>
              </a:highlight>
            </a:endParaRPr>
          </a:p>
          <a:p>
            <a:pPr indent="0" lvl="0" marL="9144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300">
              <a:highlight>
                <a:srgbClr val="FFFFFF"/>
              </a:highlight>
            </a:endParaRPr>
          </a:p>
          <a:p>
            <a:pPr indent="-3111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sz="1300">
                <a:highlight>
                  <a:srgbClr val="FFF2CC"/>
                </a:highlight>
              </a:rPr>
              <a:t>Once you’ve decided on a R&amp;P you’d like to visit, you’re ready to schedule an activity</a:t>
            </a:r>
            <a:endParaRPr sz="1300">
              <a:highlight>
                <a:srgbClr val="FFF2CC"/>
              </a:highlight>
            </a:endParaRPr>
          </a:p>
          <a:p>
            <a:pPr indent="-3111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sz="1300">
                <a:highlight>
                  <a:srgbClr val="FFF2CC"/>
                </a:highlight>
              </a:rPr>
              <a:t>Decide whether you want to lead a trip, course lecture/field day, or seminar/clinic as well as the date then click Book</a:t>
            </a:r>
            <a:endParaRPr sz="1300">
              <a:highlight>
                <a:srgbClr val="FFF2CC"/>
              </a:highlight>
            </a:endParaRPr>
          </a:p>
          <a:p>
            <a:pPr indent="0" lvl="0" marL="4572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300">
              <a:highlight>
                <a:srgbClr val="FFF2CC"/>
              </a:highlight>
            </a:endParaRPr>
          </a:p>
          <a:p>
            <a:pPr indent="-3111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sz="1300">
                <a:highlight>
                  <a:srgbClr val="C9DAF8"/>
                </a:highlight>
              </a:rPr>
              <a:t>Enter your specific trip information into the boxes</a:t>
            </a:r>
            <a:endParaRPr sz="1300">
              <a:highlight>
                <a:srgbClr val="C9DAF8"/>
              </a:highlight>
            </a:endParaRPr>
          </a:p>
          <a:p>
            <a:pPr indent="-3111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sz="1300">
                <a:highlight>
                  <a:srgbClr val="C9DAF8"/>
                </a:highlight>
              </a:rPr>
              <a:t>Click Save, and your trip is published</a:t>
            </a:r>
            <a:endParaRPr sz="1300">
              <a:highlight>
                <a:srgbClr val="C9DAF8"/>
              </a:highligh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5"/>
          <p:cNvSpPr txBox="1"/>
          <p:nvPr>
            <p:ph type="title"/>
          </p:nvPr>
        </p:nvSpPr>
        <p:spPr>
          <a:xfrm>
            <a:off x="263400" y="0"/>
            <a:ext cx="4045200" cy="1333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Route-Place TBD</a:t>
            </a:r>
            <a:endParaRPr sz="36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Alternative</a:t>
            </a:r>
            <a:endParaRPr sz="3600"/>
          </a:p>
        </p:txBody>
      </p:sp>
      <p:sp>
        <p:nvSpPr>
          <p:cNvPr id="74" name="Google Shape;74;p15"/>
          <p:cNvSpPr txBox="1"/>
          <p:nvPr>
            <p:ph idx="1" type="subTitle"/>
          </p:nvPr>
        </p:nvSpPr>
        <p:spPr>
          <a:xfrm>
            <a:off x="263400" y="1325875"/>
            <a:ext cx="4045200" cy="363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On the Find Routes &amp; Places page, search TBD in the search box on the left hand side</a:t>
            </a:r>
            <a:endParaRPr sz="1400"/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This is a placeholder for a Route &amp; Place that has yet to be created</a:t>
            </a:r>
            <a:endParaRPr sz="1400"/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This allows you to schedule an activity in one step, but it is encouraged to also create a new Route &amp; Place for your location</a:t>
            </a:r>
            <a:endParaRPr sz="1400"/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The TBD does not provide useful data in reports, does not check for conflicts, nor does it provide public land guidance on group size limits, parking passes, or permits</a:t>
            </a:r>
            <a:endParaRPr sz="1400"/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The summary field turns into the title, which leads to unstructured formatting</a:t>
            </a:r>
            <a:endParaRPr sz="1400"/>
          </a:p>
        </p:txBody>
      </p:sp>
      <p:pic>
        <p:nvPicPr>
          <p:cNvPr id="75" name="Google Shape;75;p15"/>
          <p:cNvPicPr preferRelativeResize="0"/>
          <p:nvPr/>
        </p:nvPicPr>
        <p:blipFill rotWithShape="1">
          <a:blip r:embed="rId3">
            <a:alphaModFix/>
          </a:blip>
          <a:srcRect b="0" l="0" r="34993" t="0"/>
          <a:stretch/>
        </p:blipFill>
        <p:spPr>
          <a:xfrm>
            <a:off x="4761575" y="274525"/>
            <a:ext cx="4180178" cy="3086099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761575" y="3547933"/>
            <a:ext cx="4180174" cy="14096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6"/>
          <p:cNvSpPr txBox="1"/>
          <p:nvPr>
            <p:ph type="title"/>
          </p:nvPr>
        </p:nvSpPr>
        <p:spPr>
          <a:xfrm>
            <a:off x="0" y="0"/>
            <a:ext cx="9144000" cy="71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Routes &amp; Places</a:t>
            </a:r>
            <a:endParaRPr sz="3600"/>
          </a:p>
        </p:txBody>
      </p:sp>
      <p:sp>
        <p:nvSpPr>
          <p:cNvPr id="82" name="Google Shape;82;p16"/>
          <p:cNvSpPr txBox="1"/>
          <p:nvPr/>
        </p:nvSpPr>
        <p:spPr>
          <a:xfrm>
            <a:off x="49650" y="718800"/>
            <a:ext cx="9044700" cy="447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Why is it important to create Routes &amp; Places? </a:t>
            </a:r>
            <a:endParaRPr b="1" sz="1600">
              <a:solidFill>
                <a:schemeClr val="dk1"/>
              </a:solidFill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Old Standard TT"/>
              <a:buChar char="●"/>
            </a:pPr>
            <a:r>
              <a:rPr lang="en">
                <a:solidFill>
                  <a:schemeClr val="accent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To build a CMC database of trails and locations where our members like to recreate</a:t>
            </a:r>
            <a:endParaRPr>
              <a:solidFill>
                <a:schemeClr val="accent1"/>
              </a:solidFill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Old Standard TT"/>
              <a:buChar char="●"/>
            </a:pPr>
            <a:r>
              <a:rPr lang="en">
                <a:solidFill>
                  <a:schemeClr val="accent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To provide guidance to volunteers planning activities</a:t>
            </a:r>
            <a:endParaRPr>
              <a:solidFill>
                <a:schemeClr val="accent1"/>
              </a:solidFill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Old Standard TT"/>
              <a:buChar char="●"/>
            </a:pPr>
            <a:r>
              <a:rPr lang="en">
                <a:solidFill>
                  <a:schemeClr val="accent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To follow regulations set by land managers</a:t>
            </a:r>
            <a:endParaRPr>
              <a:solidFill>
                <a:schemeClr val="accent1"/>
              </a:solidFill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Old Standard TT"/>
              <a:buChar char="●"/>
            </a:pPr>
            <a:r>
              <a:rPr lang="en">
                <a:solidFill>
                  <a:schemeClr val="accent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To minimize our impact on the land by reducing scheduling conflicts</a:t>
            </a:r>
            <a:endParaRPr>
              <a:solidFill>
                <a:schemeClr val="accent1"/>
              </a:solidFill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accent1"/>
              </a:solidFill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When are they reviewed? </a:t>
            </a:r>
            <a:endParaRPr b="1" sz="1600">
              <a:solidFill>
                <a:schemeClr val="dk1"/>
              </a:solidFill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Old Standard TT"/>
              <a:buChar char="●"/>
            </a:pPr>
            <a:r>
              <a:rPr lang="en">
                <a:solidFill>
                  <a:schemeClr val="accent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Routes &amp; Places are reviewed twice weekly</a:t>
            </a:r>
            <a:endParaRPr>
              <a:solidFill>
                <a:schemeClr val="accent1"/>
              </a:solidFill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Old Standard TT"/>
              <a:buChar char="●"/>
            </a:pPr>
            <a:r>
              <a:rPr lang="en">
                <a:solidFill>
                  <a:schemeClr val="accent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Roberta reviews on Monday</a:t>
            </a:r>
            <a:endParaRPr>
              <a:solidFill>
                <a:schemeClr val="accent1"/>
              </a:solidFill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Old Standard TT"/>
              <a:buChar char="●"/>
            </a:pPr>
            <a:r>
              <a:rPr lang="en">
                <a:solidFill>
                  <a:schemeClr val="accent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Alissa reviews on Thursday</a:t>
            </a:r>
            <a:endParaRPr>
              <a:solidFill>
                <a:schemeClr val="accent1"/>
              </a:solidFill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Old Standard TT"/>
              <a:buChar char="●"/>
            </a:pPr>
            <a:r>
              <a:rPr lang="en">
                <a:solidFill>
                  <a:schemeClr val="accent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The creator of the R&amp;P is notified by email when it has been published or if changes are needed </a:t>
            </a:r>
            <a:endParaRPr>
              <a:solidFill>
                <a:schemeClr val="accent1"/>
              </a:solidFill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accent1"/>
              </a:solidFill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How can I make an edit once a R&amp;P has been published? </a:t>
            </a:r>
            <a:endParaRPr b="1" sz="1600">
              <a:solidFill>
                <a:schemeClr val="dk1"/>
              </a:solidFill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Old Standard TT"/>
              <a:buChar char="●"/>
            </a:pPr>
            <a:r>
              <a:rPr lang="en">
                <a:solidFill>
                  <a:schemeClr val="accent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Visit the page for the R&amp;P you wish to edit</a:t>
            </a:r>
            <a:endParaRPr>
              <a:solidFill>
                <a:schemeClr val="accent1"/>
              </a:solidFill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Old Standard TT"/>
              <a:buChar char="●"/>
            </a:pPr>
            <a:r>
              <a:rPr lang="en">
                <a:solidFill>
                  <a:schemeClr val="accent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Click on the link on the right hand side that says, “Send us updates, images, and resources”</a:t>
            </a:r>
            <a:endParaRPr>
              <a:solidFill>
                <a:schemeClr val="accent1"/>
              </a:solidFill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Old Standard TT"/>
              <a:buChar char="●"/>
            </a:pPr>
            <a:r>
              <a:rPr lang="en">
                <a:solidFill>
                  <a:schemeClr val="accent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Fill in any of the fields for which you would like a change</a:t>
            </a:r>
            <a:endParaRPr>
              <a:solidFill>
                <a:schemeClr val="accent1"/>
              </a:solidFill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Old Standard TT"/>
              <a:buChar char="●"/>
            </a:pPr>
            <a:r>
              <a:rPr lang="en">
                <a:solidFill>
                  <a:schemeClr val="accent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An email will be sent to Roberta who will apply the changes</a:t>
            </a:r>
            <a:endParaRPr>
              <a:solidFill>
                <a:schemeClr val="accent1"/>
              </a:solidFill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7"/>
          <p:cNvSpPr txBox="1"/>
          <p:nvPr>
            <p:ph type="title"/>
          </p:nvPr>
        </p:nvSpPr>
        <p:spPr>
          <a:xfrm>
            <a:off x="265500" y="272675"/>
            <a:ext cx="4045200" cy="7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Activities</a:t>
            </a:r>
            <a:endParaRPr sz="3600"/>
          </a:p>
        </p:txBody>
      </p:sp>
      <p:sp>
        <p:nvSpPr>
          <p:cNvPr id="88" name="Google Shape;88;p17"/>
          <p:cNvSpPr txBox="1"/>
          <p:nvPr>
            <p:ph idx="1" type="subTitle"/>
          </p:nvPr>
        </p:nvSpPr>
        <p:spPr>
          <a:xfrm>
            <a:off x="265500" y="1145400"/>
            <a:ext cx="4045200" cy="331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To find the activity you just created, hover over your name in the upper right hand side of the webpage </a:t>
            </a:r>
            <a:endParaRPr sz="1400"/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Click My Activities for trips, field days, or events</a:t>
            </a:r>
            <a:endParaRPr sz="1400"/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Click My Courses for courses</a:t>
            </a:r>
            <a:endParaRPr sz="1400"/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Select an activity or course to view the information and roster</a:t>
            </a:r>
            <a:endParaRPr sz="1400"/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From this page you can make edits that will appear live for others to see</a:t>
            </a:r>
            <a:endParaRPr sz="1400"/>
          </a:p>
        </p:txBody>
      </p:sp>
      <p:pic>
        <p:nvPicPr>
          <p:cNvPr id="89" name="Google Shape;89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94425" y="272675"/>
            <a:ext cx="4147600" cy="2673425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7"/>
          <p:cNvSpPr txBox="1"/>
          <p:nvPr>
            <p:ph idx="1" type="subTitle"/>
          </p:nvPr>
        </p:nvSpPr>
        <p:spPr>
          <a:xfrm>
            <a:off x="4845625" y="3022300"/>
            <a:ext cx="4045200" cy="151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accent1"/>
                </a:solidFill>
              </a:rPr>
              <a:t>Bonus tip: You can input your volunteer hours under My Volunteer Hours. Track and report the amount of time you contribute to creating Routes &amp; Places, Scheduling Activities, and more. </a:t>
            </a:r>
            <a:endParaRPr sz="150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8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Additional Resources</a:t>
            </a:r>
            <a:endParaRPr sz="3600"/>
          </a:p>
        </p:txBody>
      </p:sp>
      <p:sp>
        <p:nvSpPr>
          <p:cNvPr id="96" name="Google Shape;96;p18"/>
          <p:cNvSpPr txBox="1"/>
          <p:nvPr>
            <p:ph idx="1" type="body"/>
          </p:nvPr>
        </p:nvSpPr>
        <p:spPr>
          <a:xfrm>
            <a:off x="311700" y="1171600"/>
            <a:ext cx="42603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Badge Request Form</a:t>
            </a:r>
            <a:endParaRPr sz="14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https://docs.google.com/forms/d/e/1FAIpQLSdIIzru9pc6Wr3GwjHRS0Q1olnJbwgkXHyyaRMwlGWhcxTW0w/viewform</a:t>
            </a:r>
            <a:r>
              <a:rPr lang="en"/>
              <a:t> 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Website questions or concerns for the Education Team</a:t>
            </a:r>
            <a:endParaRPr sz="14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400"/>
              <a:buChar char="○"/>
            </a:pPr>
            <a:r>
              <a:rPr lang="en" u="sng">
                <a:solidFill>
                  <a:schemeClr val="accent5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https://docs.google.com/forms/d/e/1FAIpQLScMAfOM4tg_7PhhBqhKggY8q8-dls9w2jfmQUOtx8SATNK-bQ/viewform?usp=sf_link</a:t>
            </a:r>
            <a:endParaRPr>
              <a:solidFill>
                <a:schemeClr val="accent5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Leader Resources</a:t>
            </a:r>
            <a:endParaRPr sz="1400"/>
          </a:p>
        </p:txBody>
      </p:sp>
      <p:pic>
        <p:nvPicPr>
          <p:cNvPr id="97" name="Google Shape;97;p1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418600" y="1286387"/>
            <a:ext cx="2972100" cy="3167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Paperback">
  <a:themeElements>
    <a:clrScheme name="Paperback">
      <a:dk1>
        <a:srgbClr val="000000"/>
      </a:dk1>
      <a:lt1>
        <a:srgbClr val="FFFFFF"/>
      </a:lt1>
      <a:dk2>
        <a:srgbClr val="00695C"/>
      </a:dk2>
      <a:lt2>
        <a:srgbClr val="26A69A"/>
      </a:lt2>
      <a:accent1>
        <a:srgbClr val="FFFBF0"/>
      </a:accent1>
      <a:accent2>
        <a:srgbClr val="B7B7B7"/>
      </a:accent2>
      <a:accent3>
        <a:srgbClr val="FB8C00"/>
      </a:accent3>
      <a:accent4>
        <a:srgbClr val="80CBC4"/>
      </a:accent4>
      <a:accent5>
        <a:srgbClr val="AF4345"/>
      </a:accent5>
      <a:accent6>
        <a:srgbClr val="F58F8F"/>
      </a:accent6>
      <a:hlink>
        <a:srgbClr val="AF4345"/>
      </a:hlink>
      <a:folHlink>
        <a:srgbClr val="AF434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863D5263D98FA40B2B0BA460E8F77FA" ma:contentTypeVersion="16" ma:contentTypeDescription="Create a new document." ma:contentTypeScope="" ma:versionID="b3d2fc347bdae9c62bd7a1195e47e3de">
  <xsd:schema xmlns:xsd="http://www.w3.org/2001/XMLSchema" xmlns:xs="http://www.w3.org/2001/XMLSchema" xmlns:p="http://schemas.microsoft.com/office/2006/metadata/properties" xmlns:ns2="919f7df0-2cd1-44c7-ab26-7f1debc4c842" xmlns:ns3="9407a0ef-1cb7-4767-826e-e7813284fcee" targetNamespace="http://schemas.microsoft.com/office/2006/metadata/properties" ma:root="true" ma:fieldsID="87549d379c0b97e3e3a2ae648a87ecd3" ns2:_="" ns3:_="">
    <xsd:import namespace="919f7df0-2cd1-44c7-ab26-7f1debc4c842"/>
    <xsd:import namespace="9407a0ef-1cb7-4767-826e-e7813284fce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9f7df0-2cd1-44c7-ab26-7f1debc4c84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48aa9c9-425c-41d4-b1e6-f7b45107513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07a0ef-1cb7-4767-826e-e7813284fcee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d72ab6e-7a75-4d5d-9c3a-755a73970cea}" ma:internalName="TaxCatchAll" ma:showField="CatchAllData" ma:web="9407a0ef-1cb7-4767-826e-e7813284fce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19f7df0-2cd1-44c7-ab26-7f1debc4c842">
      <Terms xmlns="http://schemas.microsoft.com/office/infopath/2007/PartnerControls"/>
    </lcf76f155ced4ddcb4097134ff3c332f>
    <TaxCatchAll xmlns="9407a0ef-1cb7-4767-826e-e7813284fcee" xsi:nil="true"/>
  </documentManagement>
</p:properties>
</file>

<file path=customXml/itemProps1.xml><?xml version="1.0" encoding="utf-8"?>
<ds:datastoreItem xmlns:ds="http://schemas.openxmlformats.org/officeDocument/2006/customXml" ds:itemID="{294E2EB9-5B67-4269-956B-A4BE334118CE}"/>
</file>

<file path=customXml/itemProps2.xml><?xml version="1.0" encoding="utf-8"?>
<ds:datastoreItem xmlns:ds="http://schemas.openxmlformats.org/officeDocument/2006/customXml" ds:itemID="{F1BEE996-A4F8-4F85-AF20-177B07515811}"/>
</file>

<file path=customXml/itemProps3.xml><?xml version="1.0" encoding="utf-8"?>
<ds:datastoreItem xmlns:ds="http://schemas.openxmlformats.org/officeDocument/2006/customXml" ds:itemID="{5D00EF49-08EE-4CD8-A5A5-BED6272BCE45}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0x0101009863D5263D98FA40B2B0BA460E8F77FA</vt:lpwstr>
  </property>
</Properties>
</file>