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fntdata" ContentType="application/x-fontdata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  <p:embeddedFont>
      <p:font typeface="Old Standard TT"/>
      <p:regular r:id="rId15"/>
      <p:bold r:id="rId16"/>
      <p: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Roboto-italic.fntdata"/><Relationship Id="rId8" Type="http://schemas.openxmlformats.org/officeDocument/2006/relationships/slide" Target="slides/slide3.xml"/><Relationship Id="rId18" Type="http://schemas.openxmlformats.org/officeDocument/2006/relationships/customXml" Target="../customXml/item1.xml"/><Relationship Id="rId3" Type="http://schemas.openxmlformats.org/officeDocument/2006/relationships/presProps" Target="presProps.xml"/><Relationship Id="rId12" Type="http://schemas.openxmlformats.org/officeDocument/2006/relationships/font" Target="fonts/Roboto-bold.fntdata"/><Relationship Id="rId17" Type="http://schemas.openxmlformats.org/officeDocument/2006/relationships/font" Target="fonts/OldStandardTT-italic.fntdata"/><Relationship Id="rId7" Type="http://schemas.openxmlformats.org/officeDocument/2006/relationships/slide" Target="slides/slide2.xml"/><Relationship Id="rId2" Type="http://schemas.openxmlformats.org/officeDocument/2006/relationships/viewProps" Target="viewProps.xml"/><Relationship Id="rId16" Type="http://schemas.openxmlformats.org/officeDocument/2006/relationships/font" Target="fonts/OldStandardTT-bold.fntdata"/><Relationship Id="rId20" Type="http://schemas.openxmlformats.org/officeDocument/2006/relationships/customXml" Target="../customXml/item3.xml"/><Relationship Id="rId11" Type="http://schemas.openxmlformats.org/officeDocument/2006/relationships/font" Target="fonts/Roboto-regular.fntdata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15" Type="http://schemas.openxmlformats.org/officeDocument/2006/relationships/font" Target="fonts/OldStandardTT-regular.fntdata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customXml" Target="../customXml/item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Roboto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7657ed27d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7657ed27d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7657ed27d3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7657ed27d3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7657ed27d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7657ed27d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7657ed27d3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7657ed27d3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cmc.org/groups-sections/front-range-groups/pikes-peak/course-templates/ppg-gps-basics-class-pikes-peak/ppg-gps-basics-class-pikes-peak-2022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Website Tips &amp; Tricks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Training 2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Website Support Questions Answered!</a:t>
            </a:r>
            <a:endParaRPr/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79785"/>
            <a:ext cx="9143998" cy="11209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0" y="0"/>
            <a:ext cx="9144000" cy="71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Questions</a:t>
            </a:r>
            <a:endParaRPr sz="3600"/>
          </a:p>
        </p:txBody>
      </p:sp>
      <p:sp>
        <p:nvSpPr>
          <p:cNvPr id="67" name="Google Shape;67;p14"/>
          <p:cNvSpPr txBox="1"/>
          <p:nvPr/>
        </p:nvSpPr>
        <p:spPr>
          <a:xfrm>
            <a:off x="49650" y="718800"/>
            <a:ext cx="9044700" cy="515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AutoNum type="arabicPeriod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 just set up a school (Avalanche Terrain Avoidance - NoCo 2022) and published it.  It seems 'live' and is visible on the NoCo calendar, but when I click it I get an error that reads: "www.cmc.org says: an error has occurred".  I'd greatly appreciate some assistance getting this link to take prospective participants to the course listing.  Thanks!  - Joe Priess</a:t>
            </a:r>
            <a:endParaRPr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 need to know how to adjust permissions on folders I've created on the PPG landing page so that non-admins can see them.  Everything I create shows in RED and apparently can only  be seen by some admins.  Maybe just me?  The intent of these folders is to host information about our education catalog.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AutoNum type="arabicPeriod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 do not see a method for 'cancelling' participant registration from a school as there is for a trip.  As an instructor, I would like to be able to do this, is it possible? Thanks.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Q1–Rather that creating a new Route and Place, are there any disadvantages of creating a CMC trip on a TBD template?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Q2–When we create a CMC trip for adults (non-youth) on the new CMC web site, do we only have to deal with items in the template that have little red squares next to them? - Ralph Shroba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0" y="0"/>
            <a:ext cx="9144000" cy="71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Questions</a:t>
            </a:r>
            <a:endParaRPr sz="3600"/>
          </a:p>
        </p:txBody>
      </p:sp>
      <p:sp>
        <p:nvSpPr>
          <p:cNvPr id="73" name="Google Shape;73;p15"/>
          <p:cNvSpPr txBox="1"/>
          <p:nvPr/>
        </p:nvSpPr>
        <p:spPr>
          <a:xfrm>
            <a:off x="49650" y="718800"/>
            <a:ext cx="9044700" cy="45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Font typeface="Roboto"/>
              <a:buAutoNum type="arabicPeriod"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Do I need to cancel a course if no one signed up and the registration suspense date has passed?  GPS Basics  </a:t>
            </a:r>
            <a:r>
              <a:rPr lang="en" sz="1300" u="sng">
                <a:solidFill>
                  <a:schemeClr val="accent5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https://www.cmc.org/groups-sections/front-range-groups/pikes-peak/course-templates/ppg-gps-basics-class-pikes-peak/ppg-gps-basics-class-pikes-peak-2022</a:t>
            </a:r>
            <a:endParaRPr sz="130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AutoNum type="arabicPeriod"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What happens when a member's membership expires after they register for a trip and before the trip occurs?  Will the trip leader be notified? Does the member get a note to renew to stay on the trip? Will a new liability form have to be signed with a renewal?  What if this is a course or activity that involves registration fees? 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AutoNum type="arabicPeriod"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Just wondering how leaders ensure the member is in good standing and can go on the trip/attend the class if it involves a long lead time between sign up and actual event (i.e. HAMS, Hut Trips, Adventure Travel, etc.)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AutoNum type="arabicPeriod"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In the old system a leader was able to set a password that needed to be used to allow a member to sign up for a hike.  Is this still possible in the new system?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AutoNum type="arabicPeriod"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If we need to add a 13th person to a BLM hike, is that possible or will it force me to create a 2nd trip after 12?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ctrTitle"/>
          </p:nvPr>
        </p:nvSpPr>
        <p:spPr>
          <a:xfrm>
            <a:off x="250225" y="1509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</a:t>
            </a:r>
            <a:endParaRPr/>
          </a:p>
        </p:txBody>
      </p:sp>
      <p:sp>
        <p:nvSpPr>
          <p:cNvPr id="79" name="Google Shape;79;p16"/>
          <p:cNvSpPr txBox="1"/>
          <p:nvPr>
            <p:ph idx="1" type="subTitle"/>
          </p:nvPr>
        </p:nvSpPr>
        <p:spPr>
          <a:xfrm>
            <a:off x="329025" y="1839414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questions?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0" y="0"/>
            <a:ext cx="9144000" cy="71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Questions</a:t>
            </a:r>
            <a:endParaRPr sz="3600"/>
          </a:p>
        </p:txBody>
      </p:sp>
      <p:sp>
        <p:nvSpPr>
          <p:cNvPr id="85" name="Google Shape;85;p17"/>
          <p:cNvSpPr txBox="1"/>
          <p:nvPr/>
        </p:nvSpPr>
        <p:spPr>
          <a:xfrm>
            <a:off x="49650" y="718800"/>
            <a:ext cx="9044700" cy="285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Q:</a:t>
            </a:r>
            <a:endParaRPr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A:</a:t>
            </a:r>
            <a:endParaRPr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Q:</a:t>
            </a:r>
            <a:endParaRPr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A:</a:t>
            </a:r>
            <a:endParaRPr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Q:</a:t>
            </a:r>
            <a:endParaRPr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A:</a:t>
            </a:r>
            <a:endParaRPr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63D5263D98FA40B2B0BA460E8F77FA" ma:contentTypeVersion="16" ma:contentTypeDescription="Create a new document." ma:contentTypeScope="" ma:versionID="b3d2fc347bdae9c62bd7a1195e47e3de">
  <xsd:schema xmlns:xsd="http://www.w3.org/2001/XMLSchema" xmlns:xs="http://www.w3.org/2001/XMLSchema" xmlns:p="http://schemas.microsoft.com/office/2006/metadata/properties" xmlns:ns2="919f7df0-2cd1-44c7-ab26-7f1debc4c842" xmlns:ns3="9407a0ef-1cb7-4767-826e-e7813284fcee" targetNamespace="http://schemas.microsoft.com/office/2006/metadata/properties" ma:root="true" ma:fieldsID="87549d379c0b97e3e3a2ae648a87ecd3" ns2:_="" ns3:_="">
    <xsd:import namespace="919f7df0-2cd1-44c7-ab26-7f1debc4c842"/>
    <xsd:import namespace="9407a0ef-1cb7-4767-826e-e7813284fc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9f7df0-2cd1-44c7-ab26-7f1debc4c8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48aa9c9-425c-41d4-b1e6-f7b4510751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07a0ef-1cb7-4767-826e-e7813284fce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d72ab6e-7a75-4d5d-9c3a-755a73970cea}" ma:internalName="TaxCatchAll" ma:showField="CatchAllData" ma:web="9407a0ef-1cb7-4767-826e-e7813284fc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9f7df0-2cd1-44c7-ab26-7f1debc4c842">
      <Terms xmlns="http://schemas.microsoft.com/office/infopath/2007/PartnerControls"/>
    </lcf76f155ced4ddcb4097134ff3c332f>
    <TaxCatchAll xmlns="9407a0ef-1cb7-4767-826e-e7813284fcee" xsi:nil="true"/>
  </documentManagement>
</p:properties>
</file>

<file path=customXml/itemProps1.xml><?xml version="1.0" encoding="utf-8"?>
<ds:datastoreItem xmlns:ds="http://schemas.openxmlformats.org/officeDocument/2006/customXml" ds:itemID="{853B9C83-4017-422C-B338-6D51DB7C052B}"/>
</file>

<file path=customXml/itemProps2.xml><?xml version="1.0" encoding="utf-8"?>
<ds:datastoreItem xmlns:ds="http://schemas.openxmlformats.org/officeDocument/2006/customXml" ds:itemID="{73DD474C-1181-464F-A22A-B295C32C7B4A}"/>
</file>

<file path=customXml/itemProps3.xml><?xml version="1.0" encoding="utf-8"?>
<ds:datastoreItem xmlns:ds="http://schemas.openxmlformats.org/officeDocument/2006/customXml" ds:itemID="{0279666B-E268-4E93-9A93-8A6E340BB79D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0x0101009863D5263D98FA40B2B0BA460E8F77FA</vt:lpwstr>
  </property>
</Properties>
</file>