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Old Standard TT"/>
      <p:regular r:id="rId19"/>
      <p:bold r:id="rId20"/>
      <p: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font" Target="fonts/OldStandardTT-italic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font" Target="fonts/OldStandardTT-bold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OldStandardTT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a35a9f4ee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a35a9f4ee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35a9f4ee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a35a9f4ee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a8cab585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a8cab585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af6dfa50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6af6dfa50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8ad6b292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8ad6b292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ad6b292b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ad6b292b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ad6b292b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ad6b292b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ad6b292b1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8ad6b292b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ad6b292b1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8ad6b292b1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a35a9f4ee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a35a9f4ee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a8cab5852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a8cab5852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a8cab5852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a8cab5852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forms/d/e/1FAIpQLSdIIzru9pc6Wr3GwjHRS0Q1olnJbwgkXHyyaRMwlGWhcxTW0w/viewform" TargetMode="External"/><Relationship Id="rId4" Type="http://schemas.openxmlformats.org/officeDocument/2006/relationships/hyperlink" Target="https://docs.google.com/forms/d/e/1FAIpQLScMAfOM4tg_7PhhBqhKggY8q8-dls9w2jfmQUOtx8SATNK-bQ/viewform?usp=sf_link" TargetMode="External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Tips &amp; Tricks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7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lead an activity again, clone, copy &amp; paste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9785"/>
            <a:ext cx="9143998" cy="112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936925" y="291150"/>
            <a:ext cx="3668700" cy="7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Copy &amp; Paste</a:t>
            </a:r>
            <a:endParaRPr sz="4000"/>
          </a:p>
        </p:txBody>
      </p:sp>
      <p:sp>
        <p:nvSpPr>
          <p:cNvPr id="122" name="Google Shape;122;p22"/>
          <p:cNvSpPr txBox="1"/>
          <p:nvPr>
            <p:ph idx="1" type="subTitle"/>
          </p:nvPr>
        </p:nvSpPr>
        <p:spPr>
          <a:xfrm>
            <a:off x="4572000" y="178800"/>
            <a:ext cx="3668700" cy="11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Useful for School Directors who are scheduling the same course multiple times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00" y="1197625"/>
            <a:ext cx="7872802" cy="39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247875" y="2817700"/>
            <a:ext cx="8577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ld Standard TT"/>
              <a:buChar char="●"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Start by creating a course in your course template folder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ld Standard TT"/>
              <a:buChar char="●"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 not publish it 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ld Standard TT"/>
              <a:buChar char="●"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Title it “template” so you know which to copy in the future 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ld Standard TT"/>
              <a:buChar char="●"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 the contents view, select the course, then choose copy from the top menu bar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ld Standard TT"/>
              <a:buChar char="●"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All information stays the same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ld Standard TT"/>
              <a:buChar char="●"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Change title 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ld Standard TT"/>
              <a:buChar char="●"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Publish your new course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ld Standard TT"/>
              <a:buChar char="●"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You will be able to keep your template to repeat this process in the future 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ld Standard TT"/>
              <a:buChar char="●"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Don’t try this with a published course because it will copy the roster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00" y="0"/>
            <a:ext cx="8506400" cy="2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 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Wants to lead a snowshoe trip to IPW which has a group size limit of 12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Knows the trip will be popular, wants to have a co-leader and split the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best way to do this on the website?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</a:t>
            </a:r>
            <a:r>
              <a:rPr lang="en"/>
              <a:t> group size capacity on the Route &amp; Place so you can increase your group capacity on the schedule activity page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your trip is created, go to the roster, enter the name of your co-leader and give them the “co-leader” designation under participant role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will be your responsibility to split the group into two smaller sizes to follow the land manager regulations once at the trailhead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Additional Resources</a:t>
            </a:r>
            <a:endParaRPr sz="3600"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71600"/>
            <a:ext cx="4260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Badge Request Form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https://docs.google.com/forms/d/e/1FAIpQLSdIIzru9pc6Wr3GwjHRS0Q1olnJbwgkXHyyaRMwlGWhcxTW0w/viewform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Website questions or concerns for the Education Team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https://docs.google.com/forms/d/e/1FAIpQLScMAfOM4tg_7PhhBqhKggY8q8-dls9w2jfmQUOtx8SATNK-bQ/viewform?usp=sf_link</a:t>
            </a:r>
            <a:endParaRPr>
              <a:solidFill>
                <a:schemeClr val="accent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Leader Resources</a:t>
            </a:r>
            <a:endParaRPr sz="1400"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8600" y="1286387"/>
            <a:ext cx="2972100" cy="31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1693800" y="0"/>
            <a:ext cx="5756400" cy="8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Lead Activity Again</a:t>
            </a:r>
            <a:endParaRPr sz="40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88" y="743650"/>
            <a:ext cx="8518624" cy="430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825" y="152400"/>
            <a:ext cx="241597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21400" y="1028700"/>
            <a:ext cx="5465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ld Standard TT"/>
              <a:buChar char="●"/>
            </a:pPr>
            <a:r>
              <a:rPr lang="en" sz="30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You only have this capability for your own activities. </a:t>
            </a:r>
            <a:endParaRPr sz="30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ld Standard TT"/>
              <a:buChar char="●"/>
            </a:pPr>
            <a:r>
              <a:rPr lang="en" sz="30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You cannot view someone else’s trip and try to lead it again. </a:t>
            </a:r>
            <a:endParaRPr sz="30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684200" y="-76200"/>
            <a:ext cx="57756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latin typeface="Old Standard TT"/>
                <a:ea typeface="Old Standard TT"/>
                <a:cs typeface="Old Standard TT"/>
                <a:sym typeface="Old Standard TT"/>
              </a:rPr>
              <a:t>Takes you back to the Route &amp; Place</a:t>
            </a:r>
            <a:endParaRPr sz="2300" u="sng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ld Standard TT"/>
              <a:buChar char="●"/>
            </a:pPr>
            <a:r>
              <a:rPr lang="en" sz="1700">
                <a:latin typeface="Old Standard TT"/>
                <a:ea typeface="Old Standard TT"/>
                <a:cs typeface="Old Standard TT"/>
                <a:sym typeface="Old Standard TT"/>
              </a:rPr>
              <a:t>Go to My Activities under your profile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ld Standard TT"/>
              <a:buChar char="●"/>
            </a:pPr>
            <a:r>
              <a:rPr lang="en" sz="1700">
                <a:latin typeface="Old Standard TT"/>
                <a:ea typeface="Old Standard TT"/>
                <a:cs typeface="Old Standard TT"/>
                <a:sym typeface="Old Standard TT"/>
              </a:rPr>
              <a:t>Select the Trip you want to repeat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ld Standard TT"/>
              <a:buChar char="●"/>
            </a:pPr>
            <a:r>
              <a:rPr lang="en" sz="1700">
                <a:latin typeface="Old Standard TT"/>
                <a:ea typeface="Old Standard TT"/>
                <a:cs typeface="Old Standard TT"/>
                <a:sym typeface="Old Standard TT"/>
              </a:rPr>
              <a:t>Click Lead Activity Again on the right-hand side 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ld Standard TT"/>
              <a:buChar char="●"/>
            </a:pPr>
            <a:r>
              <a:rPr lang="en" sz="1700">
                <a:latin typeface="Old Standard TT"/>
                <a:ea typeface="Old Standard TT"/>
                <a:cs typeface="Old Standard TT"/>
                <a:sym typeface="Old Standard TT"/>
              </a:rPr>
              <a:t>It takes you back to the Route &amp; Place where you have to schedule the activity again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ld Standard TT"/>
              <a:buChar char="●"/>
            </a:pPr>
            <a:r>
              <a:rPr lang="en" sz="1700">
                <a:latin typeface="Old Standard TT"/>
                <a:ea typeface="Old Standard TT"/>
                <a:cs typeface="Old Standard TT"/>
                <a:sym typeface="Old Standard TT"/>
              </a:rPr>
              <a:t>Information from your past trip is NOT copied over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249" y="1956300"/>
            <a:ext cx="6017499" cy="30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279400" y="-85375"/>
            <a:ext cx="458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Cloning Activities</a:t>
            </a:r>
            <a:endParaRPr sz="40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6200" y="607125"/>
            <a:ext cx="361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Route &amp; Place has to be checked to allow activity cloning </a:t>
            </a:r>
            <a:endParaRPr sz="18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413275"/>
            <a:ext cx="3617200" cy="365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467" y="1413275"/>
            <a:ext cx="4200331" cy="36540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159088" y="607125"/>
            <a:ext cx="361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Access on Admin Panel to Clone under “Actions”</a:t>
            </a:r>
            <a:endParaRPr sz="18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15739" t="0"/>
          <a:stretch/>
        </p:blipFill>
        <p:spPr>
          <a:xfrm>
            <a:off x="76200" y="76200"/>
            <a:ext cx="4852901" cy="33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0" l="0" r="35362" t="0"/>
          <a:stretch/>
        </p:blipFill>
        <p:spPr>
          <a:xfrm>
            <a:off x="5022350" y="1536850"/>
            <a:ext cx="4037651" cy="35322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-76200" y="3515950"/>
            <a:ext cx="510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ld Standard TT"/>
              <a:buChar char="●"/>
            </a:pPr>
            <a:r>
              <a:rPr lang="en" sz="1600">
                <a:latin typeface="Old Standard TT"/>
                <a:ea typeface="Old Standard TT"/>
                <a:cs typeface="Old Standard TT"/>
                <a:sym typeface="Old Standard TT"/>
              </a:rPr>
              <a:t>Cloning copies all of the information from the previous activity</a:t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ld Standard TT"/>
              <a:buChar char="●"/>
            </a:pPr>
            <a:r>
              <a:rPr lang="en" sz="1600">
                <a:latin typeface="Old Standard TT"/>
                <a:ea typeface="Old Standard TT"/>
                <a:cs typeface="Old Standard TT"/>
                <a:sym typeface="Old Standard TT"/>
              </a:rPr>
              <a:t>You can clone other people’s activities </a:t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ld Standard TT"/>
              <a:buChar char="●"/>
            </a:pPr>
            <a:r>
              <a:rPr lang="en" sz="1600">
                <a:latin typeface="Old Standard TT"/>
                <a:ea typeface="Old Standard TT"/>
                <a:cs typeface="Old Standard TT"/>
                <a:sym typeface="Old Standard TT"/>
              </a:rPr>
              <a:t>You can clone the same activity for multiple future dates by selecting “Add Another”</a:t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ld Standard TT"/>
              <a:buChar char="○"/>
            </a:pPr>
            <a:r>
              <a:rPr lang="en" sz="1600">
                <a:latin typeface="Old Standard TT"/>
                <a:ea typeface="Old Standard TT"/>
                <a:cs typeface="Old Standard TT"/>
                <a:sym typeface="Old Standard TT"/>
              </a:rPr>
              <a:t>Ex. New Member Hikes every month @ Apex</a:t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051875" y="210700"/>
            <a:ext cx="3978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ld Standard TT"/>
                <a:ea typeface="Old Standard TT"/>
                <a:cs typeface="Old Standard TT"/>
                <a:sym typeface="Old Standard TT"/>
              </a:rPr>
              <a:t>Note on Cloning from the Mountaineers: </a:t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ld Standard TT"/>
                <a:ea typeface="Old Standard TT"/>
                <a:cs typeface="Old Standard TT"/>
                <a:sym typeface="Old Standard TT"/>
              </a:rPr>
              <a:t>Cloning does not check for conflicts. It will not check if someone is registered for another trip on the same day as your trip. </a:t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759700" y="-76200"/>
            <a:ext cx="36246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Cloning Events</a:t>
            </a:r>
            <a:endParaRPr sz="40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25" y="1290863"/>
            <a:ext cx="6805948" cy="289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1173" y="752563"/>
            <a:ext cx="1880852" cy="3638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1667550" y="4291775"/>
            <a:ext cx="3676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You can </a:t>
            </a: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only</a:t>
            </a:r>
            <a:r>
              <a:rPr lang="en" sz="1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clone your own events. You cannot clone someone else’s event.</a:t>
            </a:r>
            <a:endParaRPr sz="1600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50" y="775500"/>
            <a:ext cx="8172901" cy="40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title"/>
          </p:nvPr>
        </p:nvSpPr>
        <p:spPr>
          <a:xfrm>
            <a:off x="2818200" y="0"/>
            <a:ext cx="3507600" cy="7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Rename URL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00" y="695288"/>
            <a:ext cx="2760175" cy="37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150" y="1175650"/>
            <a:ext cx="5922824" cy="27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3D5263D98FA40B2B0BA460E8F77FA" ma:contentTypeVersion="16" ma:contentTypeDescription="Create a new document." ma:contentTypeScope="" ma:versionID="b3d2fc347bdae9c62bd7a1195e47e3de">
  <xsd:schema xmlns:xsd="http://www.w3.org/2001/XMLSchema" xmlns:xs="http://www.w3.org/2001/XMLSchema" xmlns:p="http://schemas.microsoft.com/office/2006/metadata/properties" xmlns:ns2="919f7df0-2cd1-44c7-ab26-7f1debc4c842" xmlns:ns3="9407a0ef-1cb7-4767-826e-e7813284fcee" targetNamespace="http://schemas.microsoft.com/office/2006/metadata/properties" ma:root="true" ma:fieldsID="87549d379c0b97e3e3a2ae648a87ecd3" ns2:_="" ns3:_="">
    <xsd:import namespace="919f7df0-2cd1-44c7-ab26-7f1debc4c842"/>
    <xsd:import namespace="9407a0ef-1cb7-4767-826e-e7813284f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f7df0-2cd1-44c7-ab26-7f1debc4c8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aa9c9-425c-41d4-b1e6-f7b45107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7a0ef-1cb7-4767-826e-e7813284f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72ab6e-7a75-4d5d-9c3a-755a73970cea}" ma:internalName="TaxCatchAll" ma:showField="CatchAllData" ma:web="9407a0ef-1cb7-4767-826e-e7813284f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f7df0-2cd1-44c7-ab26-7f1debc4c842">
      <Terms xmlns="http://schemas.microsoft.com/office/infopath/2007/PartnerControls"/>
    </lcf76f155ced4ddcb4097134ff3c332f>
    <TaxCatchAll xmlns="9407a0ef-1cb7-4767-826e-e7813284fcee" xsi:nil="true"/>
  </documentManagement>
</p:properties>
</file>

<file path=customXml/itemProps1.xml><?xml version="1.0" encoding="utf-8"?>
<ds:datastoreItem xmlns:ds="http://schemas.openxmlformats.org/officeDocument/2006/customXml" ds:itemID="{7E4DA182-9192-4214-9DC0-9106152580E9}"/>
</file>

<file path=customXml/itemProps2.xml><?xml version="1.0" encoding="utf-8"?>
<ds:datastoreItem xmlns:ds="http://schemas.openxmlformats.org/officeDocument/2006/customXml" ds:itemID="{CC87817E-FF68-4370-AAD8-D1161A06F778}"/>
</file>

<file path=customXml/itemProps3.xml><?xml version="1.0" encoding="utf-8"?>
<ds:datastoreItem xmlns:ds="http://schemas.openxmlformats.org/officeDocument/2006/customXml" ds:itemID="{C693E9C8-12FC-459A-81DD-A7BFF5C7E6A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0x0101009863D5263D98FA40B2B0BA460E8F77FA</vt:lpwstr>
  </property>
</Properties>
</file>